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52" r:id="rId1"/>
  </p:sldMasterIdLst>
  <p:notesMasterIdLst>
    <p:notesMasterId r:id="rId18"/>
  </p:notesMasterIdLst>
  <p:sldIdLst>
    <p:sldId id="256" r:id="rId2"/>
    <p:sldId id="287" r:id="rId3"/>
    <p:sldId id="296" r:id="rId4"/>
    <p:sldId id="258" r:id="rId5"/>
    <p:sldId id="288" r:id="rId6"/>
    <p:sldId id="297" r:id="rId7"/>
    <p:sldId id="298" r:id="rId8"/>
    <p:sldId id="290" r:id="rId9"/>
    <p:sldId id="295" r:id="rId10"/>
    <p:sldId id="291" r:id="rId11"/>
    <p:sldId id="294" r:id="rId12"/>
    <p:sldId id="292" r:id="rId13"/>
    <p:sldId id="293" r:id="rId14"/>
    <p:sldId id="286" r:id="rId15"/>
    <p:sldId id="289"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FBD93-60A3-4ABF-8986-1BD993A31C37}" type="datetimeFigureOut">
              <a:rPr lang="en-IN" smtClean="0"/>
              <a:t>04-12-2023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254313-1A47-4E27-A872-29B3D80E5A14}" type="slidenum">
              <a:rPr lang="en-IN" smtClean="0"/>
              <a:t>‹#›</a:t>
            </a:fld>
            <a:endParaRPr lang="en-IN"/>
          </a:p>
        </p:txBody>
      </p:sp>
    </p:spTree>
    <p:extLst>
      <p:ext uri="{BB962C8B-B14F-4D97-AF65-F5344CB8AC3E}">
        <p14:creationId xmlns:p14="http://schemas.microsoft.com/office/powerpoint/2010/main" val="1844025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EAD018-7344-427C-B943-D47D2F999734}"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13322660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44513-FB80-4097-8E92-541286983E10}"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1801987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40DEB5-19C2-4692-A820-EBA783F41ACD}"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5E37C6D-FF9A-47CA-82AA-8F8CDF9BBC5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31120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F0D48CD-E536-4078-A75F-9DDAC60347AB}" type="datetime1">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3729088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7C8DB75-DD2C-4ED0-96A8-0528F6A6F288}" type="datetime1">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37C6D-FF9A-47CA-82AA-8F8CDF9BBC5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92575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6A012E6-18B5-4FFF-91AD-5D51CD0D4AE5}" type="datetime1">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2495547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8A712A-A24D-49B7-AB34-8B52F471F948}"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558332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E93969-6DC6-4B93-A5A1-8BD842D50655}"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747497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269CDF-2F78-45CC-8F22-B8698EA0DB8D}"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92271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07DC23-7152-4D52-A30E-8C89864488E2}" type="datetime1">
              <a:rPr lang="en-IN" smtClean="0"/>
              <a:t>04-12-2023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23899048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A02AE0-C3A7-4DC6-B984-0F8EA191C7F7}" type="datetime1">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2254175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6198ED-CB47-45E8-9E9D-88C79E04CA7D}" type="datetime1">
              <a:rPr lang="en-IN" smtClean="0"/>
              <a:t>04-12-2023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798294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1CBFC8-5545-4385-B9F2-AE822DE7A747}" type="datetime1">
              <a:rPr lang="en-IN" smtClean="0"/>
              <a:t>04-12-2023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16736852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8D6ADC-495E-4DED-BEB7-F1A317B2B2EB}" type="datetime1">
              <a:rPr lang="en-IN" smtClean="0"/>
              <a:t>04-12-2023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33465949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68F1D8-ECB6-45E3-AB19-0185842D7778}" type="datetime1">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4071921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819FF3-82ED-4AE9-BBA9-86AC64F77E0B}" type="datetime1">
              <a:rPr lang="en-IN" smtClean="0"/>
              <a:t>04-12-2023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5E37C6D-FF9A-47CA-82AA-8F8CDF9BBC5A}" type="slidenum">
              <a:rPr lang="en-IN" smtClean="0"/>
              <a:t>‹#›</a:t>
            </a:fld>
            <a:endParaRPr lang="en-IN"/>
          </a:p>
        </p:txBody>
      </p:sp>
    </p:spTree>
    <p:extLst>
      <p:ext uri="{BB962C8B-B14F-4D97-AF65-F5344CB8AC3E}">
        <p14:creationId xmlns:p14="http://schemas.microsoft.com/office/powerpoint/2010/main" val="33834771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DB249EC-B6C1-4786-A729-4AF95C8EA44C}" type="datetime1">
              <a:rPr lang="en-IN" smtClean="0"/>
              <a:t>04-12-2023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5E37C6D-FF9A-47CA-82AA-8F8CDF9BBC5A}" type="slidenum">
              <a:rPr lang="en-IN" smtClean="0"/>
              <a:t>‹#›</a:t>
            </a:fld>
            <a:endParaRPr lang="en-IN"/>
          </a:p>
        </p:txBody>
      </p:sp>
    </p:spTree>
    <p:extLst>
      <p:ext uri="{BB962C8B-B14F-4D97-AF65-F5344CB8AC3E}">
        <p14:creationId xmlns:p14="http://schemas.microsoft.com/office/powerpoint/2010/main" val="618775054"/>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C056F8-D585-4665-BA02-565008BCC669}"/>
              </a:ext>
            </a:extLst>
          </p:cNvPr>
          <p:cNvSpPr>
            <a:spLocks noGrp="1"/>
          </p:cNvSpPr>
          <p:nvPr>
            <p:ph type="subTitle" idx="1"/>
          </p:nvPr>
        </p:nvSpPr>
        <p:spPr>
          <a:xfrm>
            <a:off x="600635" y="412376"/>
            <a:ext cx="10999693" cy="6192609"/>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BHARATHIAR UNIVERSITY, COIMBATORE</a:t>
            </a:r>
          </a:p>
          <a:p>
            <a:pPr algn="ctr"/>
            <a:r>
              <a:rPr lang="en-US" sz="2000" b="1" dirty="0">
                <a:solidFill>
                  <a:schemeClr val="tx1"/>
                </a:solidFill>
                <a:latin typeface="Times New Roman" panose="02020603050405020304" pitchFamily="18" charset="0"/>
                <a:cs typeface="Times New Roman" panose="02020603050405020304" pitchFamily="18" charset="0"/>
              </a:rPr>
              <a:t>DEPARTMENT OF COMPUTER APPLICATIONS</a:t>
            </a:r>
          </a:p>
          <a:p>
            <a:pPr algn="ctr"/>
            <a:endParaRPr lang="en-US" sz="2400" b="1" i="1" dirty="0">
              <a:solidFill>
                <a:schemeClr val="tx1"/>
              </a:solidFill>
              <a:latin typeface="Times New Roman" panose="02020603050405020304" pitchFamily="18" charset="0"/>
              <a:cs typeface="Times New Roman" panose="02020603050405020304" pitchFamily="18" charset="0"/>
            </a:endParaRPr>
          </a:p>
          <a:p>
            <a:pPr algn="ctr"/>
            <a:endParaRPr lang="en-US" b="1" i="1" dirty="0">
              <a:latin typeface="Times New Roman" panose="02020603050405020304" pitchFamily="18" charset="0"/>
              <a:cs typeface="Times New Roman" panose="02020603050405020304" pitchFamily="18" charset="0"/>
            </a:endParaRPr>
          </a:p>
          <a:p>
            <a:pPr algn="ctr"/>
            <a:endParaRPr lang="en-US" sz="2400" b="1" i="1" dirty="0">
              <a:solidFill>
                <a:schemeClr val="tx1"/>
              </a:solidFill>
              <a:latin typeface="Times New Roman" panose="02020603050405020304" pitchFamily="18" charset="0"/>
              <a:cs typeface="Times New Roman" panose="02020603050405020304" pitchFamily="18" charset="0"/>
            </a:endParaRPr>
          </a:p>
          <a:p>
            <a:pPr algn="ctr"/>
            <a:r>
              <a:rPr lang="en-US" sz="2800" b="1" dirty="0" smtClean="0">
                <a:solidFill>
                  <a:schemeClr val="tx1"/>
                </a:solidFill>
                <a:latin typeface="Times New Roman" panose="02020603050405020304" pitchFamily="18" charset="0"/>
                <a:cs typeface="Times New Roman" panose="02020603050405020304" pitchFamily="18" charset="0"/>
              </a:rPr>
              <a:t>FACE EMOTION DETECTION SYSTEM</a:t>
            </a:r>
            <a:endParaRPr lang="en-US" sz="2800" b="1" dirty="0">
              <a:solidFill>
                <a:schemeClr val="tx1"/>
              </a:solidFill>
              <a:latin typeface="Times New Roman" panose="02020603050405020304" pitchFamily="18" charset="0"/>
              <a:cs typeface="Times New Roman" panose="02020603050405020304" pitchFamily="18" charset="0"/>
            </a:endParaRPr>
          </a:p>
          <a:p>
            <a:pPr algn="ctr"/>
            <a:endParaRPr lang="en-US" sz="2800" b="1" i="1" dirty="0">
              <a:solidFill>
                <a:schemeClr val="tx1"/>
              </a:solidFill>
              <a:latin typeface="Times New Roman" panose="02020603050405020304" pitchFamily="18" charset="0"/>
              <a:cs typeface="Times New Roman" panose="02020603050405020304" pitchFamily="18" charset="0"/>
            </a:endParaRPr>
          </a:p>
          <a:p>
            <a:pPr algn="ctr"/>
            <a:endParaRPr lang="en-US" sz="2400" b="1" i="1" dirty="0">
              <a:latin typeface="Algerian" panose="04020705040A02060702" pitchFamily="82" charset="0"/>
            </a:endParaRPr>
          </a:p>
          <a:p>
            <a:pPr algn="l"/>
            <a:r>
              <a:rPr lang="en-US" sz="2000" b="1" i="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Under the guidance of ,                                                                          Project by,</a:t>
            </a:r>
          </a:p>
          <a:p>
            <a:pPr algn="l"/>
            <a:r>
              <a:rPr lang="en-US" sz="2000" b="1" dirty="0">
                <a:solidFill>
                  <a:schemeClr val="tx1"/>
                </a:solidFill>
                <a:latin typeface="Times New Roman" panose="02020603050405020304" pitchFamily="18" charset="0"/>
                <a:cs typeface="Times New Roman" panose="02020603050405020304" pitchFamily="18" charset="0"/>
              </a:rPr>
              <a:t>          Dr. S. GAVASKAR, MCA., Ph.D.,                                                        </a:t>
            </a:r>
            <a:r>
              <a:rPr lang="en-US" sz="2000" b="1" dirty="0" smtClean="0">
                <a:solidFill>
                  <a:schemeClr val="tx1"/>
                </a:solidFill>
                <a:latin typeface="Times New Roman" panose="02020603050405020304" pitchFamily="18" charset="0"/>
                <a:cs typeface="Times New Roman" panose="02020603050405020304" pitchFamily="18" charset="0"/>
              </a:rPr>
              <a:t>NAGARAJAN M</a:t>
            </a:r>
            <a:endParaRPr lang="en-US" sz="2000" b="1" dirty="0">
              <a:solidFill>
                <a:schemeClr val="tx1"/>
              </a:solidFill>
              <a:latin typeface="Times New Roman" panose="02020603050405020304" pitchFamily="18" charset="0"/>
              <a:cs typeface="Times New Roman" panose="02020603050405020304" pitchFamily="18" charset="0"/>
            </a:endParaRPr>
          </a:p>
          <a:p>
            <a:pPr algn="l"/>
            <a:r>
              <a:rPr lang="en-US" sz="2000" b="1" dirty="0">
                <a:solidFill>
                  <a:schemeClr val="tx1"/>
                </a:solidFill>
                <a:latin typeface="Times New Roman" panose="02020603050405020304" pitchFamily="18" charset="0"/>
                <a:cs typeface="Times New Roman" panose="02020603050405020304" pitchFamily="18" charset="0"/>
              </a:rPr>
              <a:t>          Assistant Professor,                                                                                 </a:t>
            </a:r>
            <a:r>
              <a:rPr lang="en-US" sz="2000" b="1" dirty="0" smtClean="0">
                <a:solidFill>
                  <a:schemeClr val="tx1"/>
                </a:solidFill>
                <a:latin typeface="Times New Roman" panose="02020603050405020304" pitchFamily="18" charset="0"/>
                <a:cs typeface="Times New Roman" panose="02020603050405020304" pitchFamily="18" charset="0"/>
              </a:rPr>
              <a:t>22CSEA59</a:t>
            </a:r>
            <a:endParaRPr lang="en-US" sz="2000" b="1" dirty="0">
              <a:solidFill>
                <a:schemeClr val="tx1"/>
              </a:solidFill>
              <a:latin typeface="Times New Roman" panose="02020603050405020304" pitchFamily="18" charset="0"/>
              <a:cs typeface="Times New Roman" panose="02020603050405020304" pitchFamily="18" charset="0"/>
            </a:endParaRPr>
          </a:p>
          <a:p>
            <a:pPr algn="l"/>
            <a:r>
              <a:rPr lang="en-US" sz="2000" b="1" dirty="0">
                <a:solidFill>
                  <a:schemeClr val="tx1"/>
                </a:solidFill>
                <a:latin typeface="Times New Roman" panose="02020603050405020304" pitchFamily="18" charset="0"/>
                <a:cs typeface="Times New Roman" panose="02020603050405020304" pitchFamily="18" charset="0"/>
              </a:rPr>
              <a:t>          Department of Computer Applications                                                II MCA - BATCH I</a:t>
            </a:r>
          </a:p>
          <a:p>
            <a:pPr algn="ctr"/>
            <a:endParaRPr lang="en-IN" sz="2000" b="1" dirty="0">
              <a:latin typeface="Algerian" panose="04020705040A02060702" pitchFamily="82" charset="0"/>
            </a:endParaRPr>
          </a:p>
          <a:p>
            <a:pPr algn="ctr"/>
            <a:endParaRPr lang="en-IN" sz="2000" b="1" dirty="0">
              <a:latin typeface="Algerian" panose="04020705040A02060702" pitchFamily="82" charset="0"/>
            </a:endParaRPr>
          </a:p>
          <a:p>
            <a:pPr algn="ctr"/>
            <a:endParaRPr lang="en-IN" sz="2000" b="1" dirty="0">
              <a:latin typeface="Algerian" panose="04020705040A02060702" pitchFamily="82" charset="0"/>
            </a:endParaRPr>
          </a:p>
          <a:p>
            <a:pPr algn="ctr"/>
            <a:endParaRPr lang="en-IN" sz="1900" b="1" i="1" dirty="0">
              <a:latin typeface="Algerian" panose="04020705040A02060702" pitchFamily="82" charset="0"/>
            </a:endParaRPr>
          </a:p>
          <a:p>
            <a:pPr algn="l"/>
            <a:endParaRPr lang="en-IN" sz="19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1837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12377" y="1222130"/>
            <a:ext cx="8106508" cy="4712678"/>
          </a:xfrm>
          <a:prstGeom prst="rect">
            <a:avLst/>
          </a:prstGeom>
        </p:spPr>
      </p:pic>
      <p:sp>
        <p:nvSpPr>
          <p:cNvPr id="2" name="Footer Placeholder 1"/>
          <p:cNvSpPr>
            <a:spLocks noGrp="1"/>
          </p:cNvSpPr>
          <p:nvPr>
            <p:ph type="ftr" sz="quarter" idx="11"/>
          </p:nvPr>
        </p:nvSpPr>
        <p:spPr/>
        <p:txBody>
          <a:bodyPr/>
          <a:lstStyle/>
          <a:p>
            <a:r>
              <a:rPr lang="en-US" dirty="0" smtClean="0"/>
              <a:t>                                                                                                                  SAD</a:t>
            </a:r>
            <a:endParaRPr lang="en-IN" dirty="0"/>
          </a:p>
        </p:txBody>
      </p:sp>
    </p:spTree>
    <p:extLst>
      <p:ext uri="{BB962C8B-B14F-4D97-AF65-F5344CB8AC3E}">
        <p14:creationId xmlns:p14="http://schemas.microsoft.com/office/powerpoint/2010/main" val="3847181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06871" y="1063871"/>
            <a:ext cx="8132884" cy="4800599"/>
          </a:xfrm>
          <a:prstGeom prst="rect">
            <a:avLst/>
          </a:prstGeom>
        </p:spPr>
      </p:pic>
      <p:sp>
        <p:nvSpPr>
          <p:cNvPr id="3" name="Footer Placeholder 2"/>
          <p:cNvSpPr>
            <a:spLocks noGrp="1"/>
          </p:cNvSpPr>
          <p:nvPr>
            <p:ph type="ftr" sz="quarter" idx="11"/>
          </p:nvPr>
        </p:nvSpPr>
        <p:spPr/>
        <p:txBody>
          <a:bodyPr/>
          <a:lstStyle/>
          <a:p>
            <a:r>
              <a:rPr lang="en-US" dirty="0" smtClean="0"/>
              <a:t>                                                                                                             NEUTRAL </a:t>
            </a:r>
            <a:endParaRPr lang="en-IN" dirty="0"/>
          </a:p>
        </p:txBody>
      </p:sp>
    </p:spTree>
    <p:extLst>
      <p:ext uri="{BB962C8B-B14F-4D97-AF65-F5344CB8AC3E}">
        <p14:creationId xmlns:p14="http://schemas.microsoft.com/office/powerpoint/2010/main" val="2742080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0831" y="1134208"/>
            <a:ext cx="8080130" cy="4668714"/>
          </a:xfrm>
          <a:prstGeom prst="rect">
            <a:avLst/>
          </a:prstGeom>
        </p:spPr>
      </p:pic>
      <p:sp>
        <p:nvSpPr>
          <p:cNvPr id="2" name="Footer Placeholder 1"/>
          <p:cNvSpPr>
            <a:spLocks noGrp="1"/>
          </p:cNvSpPr>
          <p:nvPr>
            <p:ph type="ftr" sz="quarter" idx="11"/>
          </p:nvPr>
        </p:nvSpPr>
        <p:spPr/>
        <p:txBody>
          <a:bodyPr/>
          <a:lstStyle/>
          <a:p>
            <a:r>
              <a:rPr lang="en-US" dirty="0" smtClean="0"/>
              <a:t>                                                                                                             SURPRISE</a:t>
            </a:r>
            <a:endParaRPr lang="en-IN" dirty="0"/>
          </a:p>
        </p:txBody>
      </p:sp>
    </p:spTree>
    <p:extLst>
      <p:ext uri="{BB962C8B-B14F-4D97-AF65-F5344CB8AC3E}">
        <p14:creationId xmlns:p14="http://schemas.microsoft.com/office/powerpoint/2010/main" val="3793604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53054" y="1125415"/>
            <a:ext cx="7948245" cy="4730263"/>
          </a:xfrm>
          <a:prstGeom prst="rect">
            <a:avLst/>
          </a:prstGeom>
        </p:spPr>
      </p:pic>
      <p:sp>
        <p:nvSpPr>
          <p:cNvPr id="2" name="Footer Placeholder 1"/>
          <p:cNvSpPr>
            <a:spLocks noGrp="1"/>
          </p:cNvSpPr>
          <p:nvPr>
            <p:ph type="ftr" sz="quarter" idx="11"/>
          </p:nvPr>
        </p:nvSpPr>
        <p:spPr/>
        <p:txBody>
          <a:bodyPr/>
          <a:lstStyle/>
          <a:p>
            <a:r>
              <a:rPr lang="en-US" dirty="0" smtClean="0"/>
              <a:t>                                                                                                               ANGRY</a:t>
            </a:r>
            <a:endParaRPr lang="en-IN" dirty="0"/>
          </a:p>
        </p:txBody>
      </p:sp>
    </p:spTree>
    <p:extLst>
      <p:ext uri="{BB962C8B-B14F-4D97-AF65-F5344CB8AC3E}">
        <p14:creationId xmlns:p14="http://schemas.microsoft.com/office/powerpoint/2010/main" val="1318284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t>
            </a:r>
            <a:r>
              <a:rPr lang="en-US" dirty="0" smtClean="0"/>
              <a:t>ENHANCEMENT</a:t>
            </a:r>
            <a:endParaRPr lang="en-IN" dirty="0"/>
          </a:p>
        </p:txBody>
      </p:sp>
      <p:sp>
        <p:nvSpPr>
          <p:cNvPr id="3" name="Content Placeholder 2"/>
          <p:cNvSpPr>
            <a:spLocks noGrp="1"/>
          </p:cNvSpPr>
          <p:nvPr>
            <p:ph idx="1"/>
          </p:nvPr>
        </p:nvSpPr>
        <p:spPr>
          <a:xfrm>
            <a:off x="2589212" y="1834662"/>
            <a:ext cx="8915400" cy="3777622"/>
          </a:xfrm>
        </p:spPr>
        <p:txBody>
          <a:bodyPr>
            <a:normAutofit fontScale="77500" lnSpcReduction="20000"/>
          </a:bodyPr>
          <a:lstStyle/>
          <a:p>
            <a:pPr marL="0" indent="0">
              <a:buNone/>
            </a:pPr>
            <a:endParaRPr lang="en-US" dirty="0"/>
          </a:p>
          <a:p>
            <a:r>
              <a:rPr lang="en-US" b="1" dirty="0"/>
              <a:t>Add More Senses:</a:t>
            </a:r>
            <a:endParaRPr lang="en-US" dirty="0"/>
          </a:p>
          <a:p>
            <a:pPr lvl="1"/>
            <a:r>
              <a:rPr lang="en-US" dirty="0"/>
              <a:t>Include voice and gesture recognition for a fuller understanding of user emotions.</a:t>
            </a:r>
          </a:p>
          <a:p>
            <a:r>
              <a:rPr lang="en-US" b="1" dirty="0"/>
              <a:t>Learn and Improve in Real-time:</a:t>
            </a:r>
            <a:endParaRPr lang="en-US" dirty="0"/>
          </a:p>
          <a:p>
            <a:pPr lvl="1"/>
            <a:r>
              <a:rPr lang="en-US" dirty="0"/>
              <a:t>Set up a system that gets better over time by learning from user interactions.</a:t>
            </a:r>
          </a:p>
          <a:p>
            <a:r>
              <a:rPr lang="en-US" b="1" dirty="0"/>
              <a:t>Understand Everyone:</a:t>
            </a:r>
            <a:endParaRPr lang="en-US" dirty="0"/>
          </a:p>
          <a:p>
            <a:pPr lvl="1"/>
            <a:r>
              <a:rPr lang="en-US" dirty="0"/>
              <a:t>Make sure the system can recognize emotions across different cultures.</a:t>
            </a:r>
          </a:p>
          <a:p>
            <a:r>
              <a:rPr lang="en-US" b="1" dirty="0"/>
              <a:t>Faster and Private:</a:t>
            </a:r>
            <a:endParaRPr lang="en-US" dirty="0"/>
          </a:p>
          <a:p>
            <a:pPr lvl="1"/>
            <a:r>
              <a:rPr lang="en-US" dirty="0"/>
              <a:t>Make the system work faster and keep it private by using edge devices.</a:t>
            </a:r>
          </a:p>
          <a:p>
            <a:r>
              <a:rPr lang="en-US" b="1" dirty="0"/>
              <a:t>Stay Up-to-date:</a:t>
            </a:r>
            <a:endParaRPr lang="en-US" dirty="0"/>
          </a:p>
          <a:p>
            <a:pPr lvl="1"/>
            <a:r>
              <a:rPr lang="en-US" dirty="0"/>
              <a:t>Keep the system in the loop with fresh data to understand new expressions.</a:t>
            </a:r>
          </a:p>
          <a:p>
            <a:r>
              <a:rPr lang="en-US" b="1" dirty="0" smtClean="0"/>
              <a:t>Explain It Clearly:</a:t>
            </a:r>
          </a:p>
          <a:p>
            <a:pPr lvl="1"/>
            <a:r>
              <a:rPr lang="en-US" dirty="0" smtClean="0"/>
              <a:t>Help users trust the system by explaining how it makes decisions.</a:t>
            </a:r>
          </a:p>
          <a:p>
            <a:pPr marL="0" indent="0">
              <a:buNone/>
            </a:pPr>
            <a:endParaRPr lang="en-US" dirty="0"/>
          </a:p>
        </p:txBody>
      </p:sp>
    </p:spTree>
    <p:extLst>
      <p:ext uri="{BB962C8B-B14F-4D97-AF65-F5344CB8AC3E}">
        <p14:creationId xmlns:p14="http://schemas.microsoft.com/office/powerpoint/2010/main" val="3532470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3" name="Content Placeholder 2"/>
          <p:cNvSpPr>
            <a:spLocks noGrp="1"/>
          </p:cNvSpPr>
          <p:nvPr>
            <p:ph idx="1"/>
          </p:nvPr>
        </p:nvSpPr>
        <p:spPr>
          <a:xfrm>
            <a:off x="2589212" y="1905000"/>
            <a:ext cx="8915400" cy="3777622"/>
          </a:xfrm>
        </p:spPr>
        <p:txBody>
          <a:bodyPr>
            <a:normAutofit fontScale="92500" lnSpcReduction="10000"/>
          </a:bodyPr>
          <a:lstStyle/>
          <a:p>
            <a:r>
              <a:rPr lang="en-US" dirty="0"/>
              <a:t>The Face Emotion Detection System (FEDS) is at the forefront of real-time emotion analysis.</a:t>
            </a:r>
          </a:p>
          <a:p>
            <a:r>
              <a:rPr lang="en-US" dirty="0"/>
              <a:t>With precise facial detection and emotion classification, the current system is robust.</a:t>
            </a:r>
          </a:p>
          <a:p>
            <a:r>
              <a:rPr lang="en-US" dirty="0"/>
              <a:t>Future enhancements, such as adding voice and gesture recognition, aim to make FEDS even more versatile and user-friendly.</a:t>
            </a:r>
          </a:p>
          <a:p>
            <a:r>
              <a:rPr lang="en-US" dirty="0"/>
              <a:t>Our commitment is to create a system that adapts to user needs, embraces new technologies, and stays ahead in emotion analysis.</a:t>
            </a:r>
          </a:p>
          <a:p>
            <a:r>
              <a:rPr lang="en-US" dirty="0"/>
              <a:t>FEDS is poised to play a key role in the journey towards a more emotionally intelligent future.</a:t>
            </a:r>
          </a:p>
          <a:p>
            <a:r>
              <a:rPr lang="en-US" dirty="0"/>
              <a:t>Our goal is a future where technology seamlessly understands and responds to human emotions, enriching our digital interactions.</a:t>
            </a:r>
          </a:p>
          <a:p>
            <a:pPr marL="0" indent="0">
              <a:buNone/>
            </a:pPr>
            <a:endParaRPr lang="en-US" dirty="0"/>
          </a:p>
        </p:txBody>
      </p:sp>
    </p:spTree>
    <p:extLst>
      <p:ext uri="{BB962C8B-B14F-4D97-AF65-F5344CB8AC3E}">
        <p14:creationId xmlns:p14="http://schemas.microsoft.com/office/powerpoint/2010/main" val="3131388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C7CFC-69E9-4682-9B86-FD212428B5C5}"/>
              </a:ext>
            </a:extLst>
          </p:cNvPr>
          <p:cNvSpPr>
            <a:spLocks noGrp="1"/>
          </p:cNvSpPr>
          <p:nvPr>
            <p:ph idx="1"/>
          </p:nvPr>
        </p:nvSpPr>
        <p:spPr>
          <a:xfrm>
            <a:off x="5719482" y="4159624"/>
            <a:ext cx="5785130" cy="1751598"/>
          </a:xfrm>
        </p:spPr>
        <p:txBody>
          <a:bodyPr>
            <a:normAutofit/>
          </a:bodyPr>
          <a:lstStyle/>
          <a:p>
            <a:pPr marL="0" indent="0" algn="ctr">
              <a:buNone/>
            </a:pPr>
            <a:r>
              <a:rPr lang="en-US" sz="4000" dirty="0">
                <a:solidFill>
                  <a:schemeClr val="tx1"/>
                </a:solidFill>
                <a:latin typeface="Times New Roman" panose="02020603050405020304" pitchFamily="18" charset="0"/>
                <a:cs typeface="Times New Roman" panose="02020603050405020304" pitchFamily="18" charset="0"/>
              </a:rPr>
              <a:t>THANK YOU</a:t>
            </a:r>
            <a:endParaRPr lang="en-IN"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97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IN" dirty="0"/>
          </a:p>
        </p:txBody>
      </p:sp>
      <p:sp>
        <p:nvSpPr>
          <p:cNvPr id="3" name="Content Placeholder 2"/>
          <p:cNvSpPr>
            <a:spLocks noGrp="1"/>
          </p:cNvSpPr>
          <p:nvPr>
            <p:ph idx="1"/>
          </p:nvPr>
        </p:nvSpPr>
        <p:spPr/>
        <p:txBody>
          <a:bodyPr/>
          <a:lstStyle/>
          <a:p>
            <a:r>
              <a:rPr lang="en-US" dirty="0"/>
              <a:t>The Face Emotion Detection System (FEDS) is a real-time computer vision solution designed for emotion analysis in human faces. FEDS uses advanced machine learning to accurately identify emotions like happiness, sadness, anger, surprise, fear, and disgust. Its pipeline includes facial detection, landmark identification, and emotion classification. Trained on diverse datasets, FEDS demonstrates high accuracy across demographics and lighting conditions. This system has applications in human-computer interaction, sentiment analysis, and psychological research, enhancing the development of emotionally intelligent technologies.</a:t>
            </a:r>
            <a:endParaRPr lang="en-IN" dirty="0"/>
          </a:p>
        </p:txBody>
      </p:sp>
    </p:spTree>
    <p:extLst>
      <p:ext uri="{BB962C8B-B14F-4D97-AF65-F5344CB8AC3E}">
        <p14:creationId xmlns:p14="http://schemas.microsoft.com/office/powerpoint/2010/main" val="360967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IN" dirty="0"/>
          </a:p>
        </p:txBody>
      </p:sp>
      <p:sp>
        <p:nvSpPr>
          <p:cNvPr id="3" name="Content Placeholder 2"/>
          <p:cNvSpPr>
            <a:spLocks noGrp="1"/>
          </p:cNvSpPr>
          <p:nvPr>
            <p:ph idx="1"/>
          </p:nvPr>
        </p:nvSpPr>
        <p:spPr/>
        <p:txBody>
          <a:bodyPr/>
          <a:lstStyle/>
          <a:p>
            <a:r>
              <a:rPr lang="en-US" dirty="0"/>
              <a:t>The Face Emotion Detection System (FEDS) focuses on understanding human emotions in real-time to improve interactions with computers. It consists of three main parts: finding faces, locating features, and identifying emotions. FEDS, powered by machine learning and computer vision, currently detects faces well, pinpoints facial features accurately, and classifies various emotions. Future plans include adding voice and gesture recognition, continuous improvement based on user feedback, and ensuring adaptability across different cultures. FEDS finds applications in human-computer interaction, sentiment analysis, and psychological research. In essence, FEDS is an evolving system aiming to make technology more emotionally intelligent for a smarter and responsive future.</a:t>
            </a:r>
            <a:endParaRPr lang="en-IN" dirty="0"/>
          </a:p>
        </p:txBody>
      </p:sp>
    </p:spTree>
    <p:extLst>
      <p:ext uri="{BB962C8B-B14F-4D97-AF65-F5344CB8AC3E}">
        <p14:creationId xmlns:p14="http://schemas.microsoft.com/office/powerpoint/2010/main" val="52091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DB995E-4B38-4577-A7A2-A25093A52887}"/>
              </a:ext>
            </a:extLst>
          </p:cNvPr>
          <p:cNvSpPr>
            <a:spLocks noGrp="1"/>
          </p:cNvSpPr>
          <p:nvPr>
            <p:ph idx="1"/>
          </p:nvPr>
        </p:nvSpPr>
        <p:spPr>
          <a:xfrm>
            <a:off x="838200" y="417250"/>
            <a:ext cx="10515600" cy="5759713"/>
          </a:xfrm>
        </p:spPr>
        <p:txBody>
          <a:bodyPr>
            <a:noAutofit/>
          </a:bodyPr>
          <a:lstStyle/>
          <a:p>
            <a:pPr marL="0" indent="0" algn="just">
              <a:lnSpc>
                <a:spcPct val="150000"/>
              </a:lnSpc>
              <a:buNone/>
            </a:pPr>
            <a:r>
              <a:rPr lang="en-IN" sz="2000" b="1" kern="150" dirty="0">
                <a:solidFill>
                  <a:schemeClr val="tx1"/>
                </a:solidFill>
                <a:latin typeface="Times New Roman" panose="02020603050405020304" pitchFamily="18" charset="0"/>
                <a:ea typeface="Droid Sans Fallback"/>
                <a:cs typeface="Times New Roman" panose="02020603050405020304" pitchFamily="18" charset="0"/>
              </a:rPr>
              <a:t>HARDWARE SPECIFICATION</a:t>
            </a: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PROCESSOR                       	:          </a:t>
            </a: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AMD Ryzen 5 5600H with Radeon Graphics            3.30 </a:t>
            </a:r>
            <a:r>
              <a:rPr lang="en-US"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GHz</a:t>
            </a:r>
          </a:p>
          <a:p>
            <a:pPr marL="228600" indent="457200">
              <a:lnSpc>
                <a:spcPct val="150000"/>
              </a:lnSpc>
              <a:spcAft>
                <a:spcPts val="800"/>
              </a:spcAft>
            </a:pP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RAM </a:t>
            </a: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          </a:t>
            </a: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16.00 </a:t>
            </a: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GB</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HARD DISK                        	:          </a:t>
            </a: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512 </a:t>
            </a: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GB</a:t>
            </a: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MOBILE                               :          </a:t>
            </a: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Android</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400" kern="150" dirty="0">
              <a:solidFill>
                <a:schemeClr val="tx1"/>
              </a:solidFill>
              <a:latin typeface="Times New Roman" panose="02020603050405020304" pitchFamily="18" charset="0"/>
              <a:ea typeface="Droid Sans Fallback"/>
              <a:cs typeface="Times New Roman" panose="02020603050405020304" pitchFamily="18" charset="0"/>
            </a:endParaRPr>
          </a:p>
          <a:p>
            <a:pPr marL="0" indent="0" algn="just">
              <a:lnSpc>
                <a:spcPct val="150000"/>
              </a:lnSpc>
              <a:buNone/>
            </a:pP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SOFTWARE SPECIFICATION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kern="150" dirty="0">
              <a:solidFill>
                <a:schemeClr val="tx1"/>
              </a:solidFill>
              <a:latin typeface="Times New Roman" panose="02020603050405020304" pitchFamily="18" charset="0"/>
              <a:ea typeface="Droid Sans Fallback"/>
              <a:cs typeface="Times New Roman" panose="02020603050405020304" pitchFamily="18" charset="0"/>
            </a:endParaRP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OPERATING SYSTEM       :          Windows 11</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SOFTWARE                         :          </a:t>
            </a: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vs code</a:t>
            </a: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LANGUAGE                       	:          </a:t>
            </a:r>
            <a:r>
              <a:rPr lang="en-IN" sz="14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python</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28600" indent="457200">
              <a:lnSpc>
                <a:spcPct val="150000"/>
              </a:lnSpc>
              <a:spcAft>
                <a:spcPts val="800"/>
              </a:spcAft>
            </a:pPr>
            <a:r>
              <a:rPr lang="en-IN"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EMULATOR		          :          Android</a:t>
            </a:r>
            <a:endParaRPr lang="en-IN"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buNone/>
            </a:pPr>
            <a:endParaRPr lang="en-IN" sz="1400" kern="150" dirty="0">
              <a:solidFill>
                <a:schemeClr val="tx1"/>
              </a:solidFill>
              <a:latin typeface="Times New Roman" panose="02020603050405020304" pitchFamily="18" charset="0"/>
              <a:ea typeface="Droid Sans Fallback"/>
              <a:cs typeface="Times New Roman" panose="02020603050405020304" pitchFamily="18" charset="0"/>
            </a:endParaRPr>
          </a:p>
          <a:p>
            <a:pPr marL="0" indent="0">
              <a:lnSpc>
                <a:spcPct val="150000"/>
              </a:lnSpc>
              <a:buNone/>
            </a:pPr>
            <a:endParaRPr lang="en-IN" sz="1400" kern="150" dirty="0">
              <a:solidFill>
                <a:schemeClr val="tx1"/>
              </a:solidFill>
              <a:effectLst/>
              <a:latin typeface="Times New Roman" panose="02020603050405020304" pitchFamily="18" charset="0"/>
              <a:ea typeface="Droid Sans Fallback"/>
              <a:cs typeface="Times New Roman" panose="02020603050405020304" pitchFamily="18" charset="0"/>
            </a:endParaRPr>
          </a:p>
          <a:p>
            <a:pPr marL="0" indent="0">
              <a:lnSpc>
                <a:spcPct val="150000"/>
              </a:lnSpc>
              <a:buNone/>
            </a:pPr>
            <a:r>
              <a:rPr lang="en-IN" sz="1400" kern="150" dirty="0">
                <a:solidFill>
                  <a:schemeClr val="tx1"/>
                </a:solidFill>
                <a:effectLst/>
                <a:latin typeface="Times New Roman" panose="02020603050405020304" pitchFamily="18" charset="0"/>
                <a:ea typeface="Droid Sans Fallback"/>
                <a:cs typeface="Times New Roman" panose="02020603050405020304" pitchFamily="18" charset="0"/>
              </a:rPr>
              <a:t> </a:t>
            </a:r>
          </a:p>
          <a:p>
            <a:pPr>
              <a:lnSpc>
                <a:spcPct val="150000"/>
              </a:lnSpc>
            </a:pPr>
            <a:endParaRPr lang="en-IN"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67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378" y="377925"/>
            <a:ext cx="8911687" cy="1280890"/>
          </a:xfrm>
        </p:spPr>
        <p:txBody>
          <a:bodyPr/>
          <a:lstStyle/>
          <a:p>
            <a:r>
              <a:rPr lang="en-US" dirty="0" smtClean="0"/>
              <a:t>FLOW DIAGRAM</a:t>
            </a:r>
            <a:endParaRPr lang="en-IN" dirty="0"/>
          </a:p>
        </p:txBody>
      </p:sp>
      <p:pic>
        <p:nvPicPr>
          <p:cNvPr id="4"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92925" y="1553307"/>
            <a:ext cx="6296098" cy="4750777"/>
          </a:xfrm>
          <a:prstGeom prst="rect">
            <a:avLst/>
          </a:prstGeom>
        </p:spPr>
      </p:pic>
    </p:spTree>
    <p:extLst>
      <p:ext uri="{BB962C8B-B14F-4D97-AF65-F5344CB8AC3E}">
        <p14:creationId xmlns:p14="http://schemas.microsoft.com/office/powerpoint/2010/main" val="1405508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EMOTION RECOGNITION DATASET</a:t>
            </a:r>
            <a:endParaRPr lang="en-IN" dirty="0"/>
          </a:p>
        </p:txBody>
      </p:sp>
      <p:sp>
        <p:nvSpPr>
          <p:cNvPr id="3" name="Content Placeholder 2"/>
          <p:cNvSpPr>
            <a:spLocks noGrp="1"/>
          </p:cNvSpPr>
          <p:nvPr>
            <p:ph idx="1"/>
          </p:nvPr>
        </p:nvSpPr>
        <p:spPr>
          <a:xfrm>
            <a:off x="2589212" y="2186354"/>
            <a:ext cx="8915400" cy="3777622"/>
          </a:xfrm>
        </p:spPr>
        <p:txBody>
          <a:bodyPr/>
          <a:lstStyle/>
          <a:p>
            <a:r>
              <a:rPr lang="en-US" dirty="0"/>
              <a:t>The FER+ dataset is a notable extension of the original Facial Expression Recognition (FER) dataset. Developed to improve upon the limitations of the original dataset, FER+ offers a more refined and nuanced labeling of facial expressions. While the original FER dataset categorized facial expressions into six basic emotions – happiness, sadness, anger, surprise, fear, and </a:t>
            </a:r>
            <a:r>
              <a:rPr lang="en-US" dirty="0" smtClean="0"/>
              <a:t>neutral– </a:t>
            </a:r>
            <a:r>
              <a:rPr lang="en-US" dirty="0"/>
              <a:t>FER+ takes this a step further by introducing two additional categories: neutral and contempt.</a:t>
            </a:r>
            <a:endParaRPr lang="en-IN" dirty="0"/>
          </a:p>
        </p:txBody>
      </p:sp>
    </p:spTree>
    <p:extLst>
      <p:ext uri="{BB962C8B-B14F-4D97-AF65-F5344CB8AC3E}">
        <p14:creationId xmlns:p14="http://schemas.microsoft.com/office/powerpoint/2010/main" val="3110248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6317" y="1397976"/>
            <a:ext cx="8846765" cy="3894992"/>
          </a:xfrm>
        </p:spPr>
      </p:pic>
      <p:sp>
        <p:nvSpPr>
          <p:cNvPr id="6" name="Footer Placeholder 5"/>
          <p:cNvSpPr>
            <a:spLocks noGrp="1"/>
          </p:cNvSpPr>
          <p:nvPr>
            <p:ph type="ftr" sz="quarter" idx="11"/>
          </p:nvPr>
        </p:nvSpPr>
        <p:spPr>
          <a:xfrm>
            <a:off x="4620236" y="5539155"/>
            <a:ext cx="2853226" cy="298937"/>
          </a:xfrm>
        </p:spPr>
        <p:txBody>
          <a:bodyPr/>
          <a:lstStyle/>
          <a:p>
            <a:r>
              <a:rPr lang="en-US" dirty="0" smtClean="0"/>
              <a:t>FACE EMOTION RECOGNITION SYSTEM DATASET</a:t>
            </a:r>
            <a:endParaRPr lang="en-IN" dirty="0"/>
          </a:p>
        </p:txBody>
      </p:sp>
    </p:spTree>
    <p:extLst>
      <p:ext uri="{BB962C8B-B14F-4D97-AF65-F5344CB8AC3E}">
        <p14:creationId xmlns:p14="http://schemas.microsoft.com/office/powerpoint/2010/main" val="3668310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6056" y="1324096"/>
            <a:ext cx="7758383" cy="4848103"/>
          </a:xfrm>
          <a:prstGeom prst="rect">
            <a:avLst/>
          </a:prstGeom>
        </p:spPr>
      </p:pic>
      <p:sp>
        <p:nvSpPr>
          <p:cNvPr id="2" name="Footer Placeholder 1"/>
          <p:cNvSpPr>
            <a:spLocks noGrp="1"/>
          </p:cNvSpPr>
          <p:nvPr>
            <p:ph type="ftr" sz="quarter" idx="11"/>
          </p:nvPr>
        </p:nvSpPr>
        <p:spPr/>
        <p:txBody>
          <a:bodyPr/>
          <a:lstStyle/>
          <a:p>
            <a:r>
              <a:rPr lang="en-US" dirty="0" smtClean="0"/>
              <a:t>                                                                                                               HAPPY</a:t>
            </a:r>
            <a:endParaRPr lang="en-IN" dirty="0"/>
          </a:p>
        </p:txBody>
      </p:sp>
    </p:spTree>
    <p:extLst>
      <p:ext uri="{BB962C8B-B14F-4D97-AF65-F5344CB8AC3E}">
        <p14:creationId xmlns:p14="http://schemas.microsoft.com/office/powerpoint/2010/main" val="639994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6146" y="1292469"/>
            <a:ext cx="7829211" cy="4619381"/>
          </a:xfrm>
          <a:prstGeom prst="rect">
            <a:avLst/>
          </a:prstGeom>
        </p:spPr>
      </p:pic>
      <p:sp>
        <p:nvSpPr>
          <p:cNvPr id="2" name="Footer Placeholder 1"/>
          <p:cNvSpPr>
            <a:spLocks noGrp="1"/>
          </p:cNvSpPr>
          <p:nvPr>
            <p:ph type="ftr" sz="quarter" idx="11"/>
          </p:nvPr>
        </p:nvSpPr>
        <p:spPr/>
        <p:txBody>
          <a:bodyPr/>
          <a:lstStyle/>
          <a:p>
            <a:r>
              <a:rPr lang="en-US" dirty="0" smtClean="0"/>
              <a:t>                                                                                                                  FEAR</a:t>
            </a:r>
            <a:endParaRPr lang="en-IN" dirty="0"/>
          </a:p>
        </p:txBody>
      </p:sp>
    </p:spTree>
    <p:extLst>
      <p:ext uri="{BB962C8B-B14F-4D97-AF65-F5344CB8AC3E}">
        <p14:creationId xmlns:p14="http://schemas.microsoft.com/office/powerpoint/2010/main" val="1788745922"/>
      </p:ext>
    </p:extLst>
  </p:cSld>
  <p:clrMapOvr>
    <a:masterClrMapping/>
  </p:clrMapOvr>
</p:sld>
</file>

<file path=ppt/theme/theme1.xml><?xml version="1.0" encoding="utf-8"?>
<a:theme xmlns:a="http://schemas.openxmlformats.org/drawingml/2006/main" name="Wisp">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335</TotalTime>
  <Words>653</Words>
  <Application>Microsoft Office PowerPoint</Application>
  <PresentationFormat>Widescreen</PresentationFormat>
  <Paragraphs>65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Algerian</vt:lpstr>
      <vt:lpstr>Arial</vt:lpstr>
      <vt:lpstr>Calibri</vt:lpstr>
      <vt:lpstr>Century Gothic</vt:lpstr>
      <vt:lpstr>Droid Sans Fallback</vt:lpstr>
      <vt:lpstr>Times New Roman</vt:lpstr>
      <vt:lpstr>Wingdings 3</vt:lpstr>
      <vt:lpstr>Wisp</vt:lpstr>
      <vt:lpstr>PowerPoint Presentation</vt:lpstr>
      <vt:lpstr>ABSTRACT</vt:lpstr>
      <vt:lpstr>OVERVIEW</vt:lpstr>
      <vt:lpstr>PowerPoint Presentation</vt:lpstr>
      <vt:lpstr>FLOW DIAGRAM</vt:lpstr>
      <vt:lpstr>FACE EMOTION RECOGNITION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Maruthachalam .</dc:creator>
  <cp:lastModifiedBy>nagar</cp:lastModifiedBy>
  <cp:revision>30</cp:revision>
  <dcterms:created xsi:type="dcterms:W3CDTF">2022-12-21T14:05:43Z</dcterms:created>
  <dcterms:modified xsi:type="dcterms:W3CDTF">2023-12-04T14:12:55Z</dcterms:modified>
</cp:coreProperties>
</file>